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70" r:id="rId10"/>
    <p:sldId id="271" r:id="rId11"/>
    <p:sldId id="272" r:id="rId12"/>
    <p:sldId id="263" r:id="rId1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32826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0541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59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4400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303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911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4a6d6db1a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4a6d6db1a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a higher level these would be the steps that we will be following.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the user specifies the regions to blur and not to blur with different colors. We consider the foremost object as the blue scribble , next as green and the background as 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pose the problem into a multi layered matting problem to obtain a probabilistic value of each unmakred pixel being in a certain layer using the sribble constraints.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use multiple gaussian filters with  different spreads to perfrom a levelwise blurring operation for the corresponding levels.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stack the corresponding pixels from each layer into a single image with background blur</a:t>
            </a:r>
            <a:endParaRPr/>
          </a:p>
        </p:txBody>
      </p:sp>
      <p:sp>
        <p:nvSpPr>
          <p:cNvPr id="106" name="Google Shape;106;g54a6d6db1a_1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776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3530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6431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8855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expanding</a:t>
            </a:r>
            <a:r>
              <a:rPr lang="en-US" baseline="0" dirty="0"/>
              <a:t> to Multi level case. And python function u used.</a:t>
            </a:r>
            <a:endParaRPr dirty="0"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116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211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a6d6db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a6d6db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54a6d6db1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305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 descr="AcademicBdlg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i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3540" y="843669"/>
            <a:ext cx="716920" cy="5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  <a:defRPr b="0" i="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834188" y="2332039"/>
            <a:ext cx="7852611" cy="37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26071" y="1440499"/>
            <a:ext cx="91440" cy="64008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4" descr="PSCwall.ps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7342" y="152400"/>
            <a:ext cx="8826412" cy="655864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986407" y="2180070"/>
            <a:ext cx="7148285" cy="25279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986407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8059059" y="2860427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4" descr="TAM-LogoBox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1896" y="1711418"/>
            <a:ext cx="937304" cy="93730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4200"/>
              <a:buFont typeface="Arial"/>
              <a:buNone/>
              <a:defRPr sz="4200" b="0" i="0">
                <a:solidFill>
                  <a:srgbClr val="5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457200" y="10547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457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4648200" y="2294021"/>
            <a:ext cx="4038600" cy="383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457200" y="96670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457200" y="2307097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57200" y="2946860"/>
            <a:ext cx="4040188" cy="317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4645033" y="2307097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4"/>
          </p:nvPr>
        </p:nvSpPr>
        <p:spPr>
          <a:xfrm>
            <a:off x="4645033" y="2946860"/>
            <a:ext cx="4041775" cy="3179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 descr="AcademicBdlg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5893" y="171451"/>
            <a:ext cx="8801737" cy="65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/>
          <p:nvPr/>
        </p:nvSpPr>
        <p:spPr>
          <a:xfrm>
            <a:off x="8897182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166101" y="2845408"/>
            <a:ext cx="78399" cy="116719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457208" y="1171074"/>
            <a:ext cx="3008313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1"/>
          </p:nvPr>
        </p:nvSpPr>
        <p:spPr>
          <a:xfrm>
            <a:off x="3575050" y="1171074"/>
            <a:ext cx="5111750" cy="495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2"/>
          </p:nvPr>
        </p:nvSpPr>
        <p:spPr>
          <a:xfrm>
            <a:off x="457208" y="2406316"/>
            <a:ext cx="3008313" cy="3719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1792288" y="1106905"/>
            <a:ext cx="5486400" cy="362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1792288" y="5367342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6071" y="274640"/>
            <a:ext cx="8697402" cy="70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97983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2122834"/>
            <a:ext cx="8229600" cy="400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1"/>
          <p:cNvCxnSpPr/>
          <p:nvPr/>
        </p:nvCxnSpPr>
        <p:spPr>
          <a:xfrm>
            <a:off x="152403" y="6575107"/>
            <a:ext cx="7050313" cy="0"/>
          </a:xfrm>
          <a:prstGeom prst="straightConnector1">
            <a:avLst/>
          </a:prstGeom>
          <a:noFill/>
          <a:ln w="12700" cap="flat" cmpd="sng">
            <a:solidFill>
              <a:srgbClr val="E4002B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3600"/>
              <a:t>Simulating Bokeh effect in portrait photograph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 sz="3600"/>
              <a:t>using Image Matting</a:t>
            </a:r>
            <a:endParaRPr sz="3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ubTitle" idx="1"/>
          </p:nvPr>
        </p:nvSpPr>
        <p:spPr>
          <a:xfrm>
            <a:off x="1371600" y="4235390"/>
            <a:ext cx="6400800" cy="118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Stuti Sakhi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Nitin Chakravarthy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Amiya Panda</a:t>
            </a:r>
            <a:endParaRPr/>
          </a:p>
        </p:txBody>
      </p:sp>
      <p:cxnSp>
        <p:nvCxnSpPr>
          <p:cNvPr id="93" name="Google Shape;93;p11"/>
          <p:cNvCxnSpPr/>
          <p:nvPr/>
        </p:nvCxnSpPr>
        <p:spPr>
          <a:xfrm>
            <a:off x="2558716" y="3923383"/>
            <a:ext cx="4026569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Bokeh</a:t>
            </a:r>
            <a:r>
              <a:rPr lang="en-US" sz="3200" dirty="0"/>
              <a:t> Results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331C2-D207-4B5C-8B42-DE9C4749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53" y="2086949"/>
            <a:ext cx="3251133" cy="43670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7AA93-0D63-44C8-BFAC-9B90533C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598" y="2086949"/>
            <a:ext cx="3291353" cy="4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81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Bokeh</a:t>
            </a:r>
            <a:r>
              <a:rPr lang="en-US" sz="3200" dirty="0"/>
              <a:t> Results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9A693-155C-4E2E-90B5-C8FD7915C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536" y="2345685"/>
            <a:ext cx="4165052" cy="2763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95FE2-130B-4AD4-86A4-8B5A00269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2" y="2345686"/>
            <a:ext cx="4165051" cy="276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1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1524000" y="2872522"/>
            <a:ext cx="6096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3780"/>
              <a:buFont typeface="Arial"/>
              <a:buNone/>
            </a:pPr>
            <a:r>
              <a:rPr lang="en-US" sz="3780"/>
              <a:t>Thank you</a:t>
            </a:r>
            <a:endParaRPr sz="378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 txBox="1">
            <a:spLocks noGrp="1"/>
          </p:cNvSpPr>
          <p:nvPr>
            <p:ph type="title"/>
          </p:nvPr>
        </p:nvSpPr>
        <p:spPr>
          <a:xfrm>
            <a:off x="457200" y="11890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500000"/>
              </a:buClr>
              <a:buSzPts val="6000"/>
              <a:buFont typeface="Arial"/>
              <a:buNone/>
            </a:pPr>
            <a:r>
              <a:rPr lang="en-US" sz="3600"/>
              <a:t>Problem Statement</a:t>
            </a:r>
            <a:endParaRPr sz="3600"/>
          </a:p>
        </p:txBody>
      </p:sp>
      <p:sp>
        <p:nvSpPr>
          <p:cNvPr id="99" name="Google Shape;99;p12"/>
          <p:cNvSpPr txBox="1">
            <a:spLocks noGrp="1"/>
          </p:cNvSpPr>
          <p:nvPr>
            <p:ph type="body" idx="1"/>
          </p:nvPr>
        </p:nvSpPr>
        <p:spPr>
          <a:xfrm>
            <a:off x="834188" y="2332039"/>
            <a:ext cx="7852611" cy="379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400"/>
              <a:t>Simulate background blur or bokeh effect  in a image</a:t>
            </a:r>
            <a:endParaRPr/>
          </a:p>
        </p:txBody>
      </p:sp>
      <p:pic>
        <p:nvPicPr>
          <p:cNvPr id="100" name="Google Shape;1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800" y="2267950"/>
            <a:ext cx="2621250" cy="32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7325" y="2332050"/>
            <a:ext cx="2621240" cy="31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/>
        </p:nvSpPr>
        <p:spPr>
          <a:xfrm>
            <a:off x="4404500" y="3547250"/>
            <a:ext cx="606000" cy="25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FF"/>
              </a:solidFill>
              <a:highlight>
                <a:srgbClr val="0000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457188" y="1132689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Approach: </a:t>
            </a:r>
            <a:endParaRPr sz="3600" dirty="0"/>
          </a:p>
        </p:txBody>
      </p:sp>
      <p:sp>
        <p:nvSpPr>
          <p:cNvPr id="4" name="Rectangle 3"/>
          <p:cNvSpPr/>
          <p:nvPr/>
        </p:nvSpPr>
        <p:spPr>
          <a:xfrm>
            <a:off x="651750" y="4166057"/>
            <a:ext cx="1013276" cy="132383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9694" y="4151192"/>
            <a:ext cx="980847" cy="132383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9934" y="2688611"/>
            <a:ext cx="1310184" cy="10645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Multi-level Matting</a:t>
            </a:r>
          </a:p>
        </p:txBody>
      </p:sp>
      <p:sp>
        <p:nvSpPr>
          <p:cNvPr id="9" name="Flowchart: Multidocument 8"/>
          <p:cNvSpPr/>
          <p:nvPr/>
        </p:nvSpPr>
        <p:spPr>
          <a:xfrm>
            <a:off x="2612707" y="2688611"/>
            <a:ext cx="1064523" cy="1064524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Multiple Depth Levels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30549" y="2673746"/>
            <a:ext cx="1310184" cy="10645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Level wise Blurring</a:t>
            </a:r>
          </a:p>
        </p:txBody>
      </p:sp>
      <p:sp>
        <p:nvSpPr>
          <p:cNvPr id="13" name="Flowchart: Multidocument 12"/>
          <p:cNvSpPr/>
          <p:nvPr/>
        </p:nvSpPr>
        <p:spPr>
          <a:xfrm>
            <a:off x="5513687" y="2673746"/>
            <a:ext cx="1064523" cy="1064524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Blurred Levels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51164" y="2673746"/>
            <a:ext cx="1310184" cy="106452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Stacking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618" y="4122838"/>
            <a:ext cx="1013276" cy="1352187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4" idx="0"/>
          </p:cNvCxnSpPr>
          <p:nvPr/>
        </p:nvCxnSpPr>
        <p:spPr>
          <a:xfrm flipV="1">
            <a:off x="1158388" y="3753135"/>
            <a:ext cx="0" cy="4129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116005" y="3723405"/>
            <a:ext cx="0" cy="4129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  <a:endCxn id="10" idx="0"/>
          </p:cNvCxnSpPr>
          <p:nvPr/>
        </p:nvCxnSpPr>
        <p:spPr>
          <a:xfrm>
            <a:off x="7506256" y="3738270"/>
            <a:ext cx="0" cy="384568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3"/>
            <a:endCxn id="9" idx="1"/>
          </p:cNvCxnSpPr>
          <p:nvPr/>
        </p:nvCxnSpPr>
        <p:spPr>
          <a:xfrm>
            <a:off x="2320118" y="3220873"/>
            <a:ext cx="29258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677230" y="3206008"/>
            <a:ext cx="29258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221098" y="3167341"/>
            <a:ext cx="29258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6578210" y="3143381"/>
            <a:ext cx="292589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3636" y="5551460"/>
            <a:ext cx="900751" cy="573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Input Image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69741" y="5551460"/>
            <a:ext cx="900751" cy="573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Input Scribble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083950" y="5551460"/>
            <a:ext cx="900751" cy="5732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Output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Closed Form Solution for 2-Level Matting</a:t>
            </a:r>
            <a:endParaRPr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5313" y="2302911"/>
            <a:ext cx="8120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Task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 :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Find a matting coefficient </a:t>
            </a:r>
            <a:r>
              <a:rPr lang="el-GR" sz="1600" b="1" dirty="0">
                <a:solidFill>
                  <a:schemeClr val="accent2">
                    <a:lumMod val="50000"/>
                  </a:schemeClr>
                </a:solidFill>
              </a:rPr>
              <a:t>α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for each pixel which represents the probability of each pixel belonging to the foreground.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27" y="4178741"/>
            <a:ext cx="1647825" cy="1609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277" y="4545454"/>
            <a:ext cx="838200" cy="8763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944165" y="4295282"/>
            <a:ext cx="1452349" cy="5478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oogle Shape;124;p15"/>
          <p:cNvPicPr preferRelativeResize="0"/>
          <p:nvPr/>
        </p:nvPicPr>
        <p:blipFill rotWithShape="1">
          <a:blip r:embed="rId5">
            <a:alphaModFix/>
          </a:blip>
          <a:srcRect l="38186" t="75300" r="19823" b="15608"/>
          <a:stretch/>
        </p:blipFill>
        <p:spPr>
          <a:xfrm>
            <a:off x="3829452" y="4178741"/>
            <a:ext cx="4731237" cy="64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3725690" y="4724617"/>
            <a:ext cx="5090615" cy="7585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800" b="1" i="1" dirty="0">
                <a:solidFill>
                  <a:schemeClr val="accent2">
                    <a:lumMod val="50000"/>
                  </a:schemeClr>
                </a:solidFill>
              </a:rPr>
              <a:t>α</a:t>
            </a:r>
            <a:r>
              <a:rPr lang="en-US" sz="1800" b="1" i="1" dirty="0">
                <a:solidFill>
                  <a:schemeClr val="accent2">
                    <a:lumMod val="50000"/>
                  </a:schemeClr>
                </a:solidFill>
              </a:rPr>
              <a:t> is a linear combination of the R, G, B intensities in a window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3386" y="3529018"/>
            <a:ext cx="443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Assumption : </a:t>
            </a:r>
            <a:r>
              <a:rPr lang="en-US" sz="1600" dirty="0">
                <a:solidFill>
                  <a:schemeClr val="accent2">
                    <a:lumMod val="50000"/>
                  </a:schemeClr>
                </a:solidFill>
              </a:rPr>
              <a:t>Color Line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Closed Form Solution for 2-Level Matting</a:t>
            </a:r>
            <a:endParaRPr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5313" y="2302911"/>
            <a:ext cx="8120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Objective Function :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Mean Square Error with Regularization</a:t>
            </a:r>
          </a:p>
        </p:txBody>
      </p:sp>
      <p:pic>
        <p:nvPicPr>
          <p:cNvPr id="10" name="Google Shape;125;p15"/>
          <p:cNvPicPr preferRelativeResize="0"/>
          <p:nvPr/>
        </p:nvPicPr>
        <p:blipFill rotWithShape="1">
          <a:blip r:embed="rId3">
            <a:alphaModFix/>
          </a:blip>
          <a:srcRect l="41942" t="54982" r="9092" b="33997"/>
          <a:stretch/>
        </p:blipFill>
        <p:spPr>
          <a:xfrm>
            <a:off x="1161005" y="2895716"/>
            <a:ext cx="5526588" cy="80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618" y="4471108"/>
            <a:ext cx="1753169" cy="40114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10" idx="2"/>
          </p:cNvCxnSpPr>
          <p:nvPr/>
        </p:nvCxnSpPr>
        <p:spPr>
          <a:xfrm>
            <a:off x="3924299" y="3697899"/>
            <a:ext cx="19904" cy="73762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033557" y="5122453"/>
            <a:ext cx="4654036" cy="10645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sz="1800" i="1" dirty="0">
                <a:solidFill>
                  <a:schemeClr val="accent2">
                    <a:lumMod val="50000"/>
                  </a:schemeClr>
                </a:solidFill>
              </a:rPr>
              <a:t>α</a:t>
            </a:r>
            <a:r>
              <a:rPr lang="en-US" sz="1800" i="1" dirty="0">
                <a:solidFill>
                  <a:schemeClr val="accent2">
                    <a:lumMod val="50000"/>
                  </a:schemeClr>
                </a:solidFill>
              </a:rPr>
              <a:t> : Matting Coefficient for each pixel (N x 1)</a:t>
            </a:r>
          </a:p>
          <a:p>
            <a:r>
              <a:rPr lang="en-US" sz="1800" i="1" dirty="0">
                <a:solidFill>
                  <a:schemeClr val="accent2">
                    <a:lumMod val="50000"/>
                  </a:schemeClr>
                </a:solidFill>
              </a:rPr>
              <a:t>L : Matting Laplacian Matrix (N x N)</a:t>
            </a:r>
          </a:p>
          <a:p>
            <a:r>
              <a:rPr lang="en-US" sz="1800" i="1" dirty="0">
                <a:solidFill>
                  <a:schemeClr val="accent2">
                    <a:lumMod val="50000"/>
                  </a:schemeClr>
                </a:solidFill>
              </a:rPr>
              <a:t>N : Number of pixels in image</a:t>
            </a:r>
          </a:p>
        </p:txBody>
      </p:sp>
    </p:spTree>
    <p:extLst>
      <p:ext uri="{BB962C8B-B14F-4D97-AF65-F5344CB8AC3E}">
        <p14:creationId xmlns:p14="http://schemas.microsoft.com/office/powerpoint/2010/main" val="18545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Closed Form Solution for 2-Level Matting</a:t>
            </a:r>
            <a:endParaRPr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5313" y="2302911"/>
            <a:ext cx="8120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Matting Laplacian Matrix:  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We take 3 x 3 windows in an image at every pixel (without padding). Laplacian is N x N array whose (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, j) element is given by</a:t>
            </a:r>
          </a:p>
        </p:txBody>
      </p:sp>
      <p:pic>
        <p:nvPicPr>
          <p:cNvPr id="8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90" y="3439952"/>
            <a:ext cx="6669574" cy="91729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883431" y="4540177"/>
            <a:ext cx="4571960" cy="1273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W</a:t>
            </a:r>
            <a:r>
              <a:rPr lang="en-US" sz="1800" baseline="-25000" dirty="0" err="1">
                <a:solidFill>
                  <a:schemeClr val="accent2">
                    <a:lumMod val="50000"/>
                  </a:schemeClr>
                </a:solidFill>
              </a:rPr>
              <a:t>k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: Number of pixels in window</a:t>
            </a:r>
          </a:p>
          <a:p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μ</a:t>
            </a:r>
            <a:r>
              <a:rPr lang="en-US" sz="1800" baseline="-25000" dirty="0" err="1">
                <a:solidFill>
                  <a:schemeClr val="accent2">
                    <a:lumMod val="50000"/>
                  </a:schemeClr>
                </a:solidFill>
              </a:rPr>
              <a:t>k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: Mean of pixels in window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∑</a:t>
            </a:r>
            <a:r>
              <a:rPr lang="en-US" sz="1800" baseline="-25000" dirty="0">
                <a:solidFill>
                  <a:schemeClr val="accent2">
                    <a:lumMod val="50000"/>
                  </a:schemeClr>
                </a:solidFill>
              </a:rPr>
              <a:t>k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: Covariance Matrix of window</a:t>
            </a:r>
          </a:p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sz="1800" baseline="-25000" dirty="0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: Pixel values at index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in flattened image</a:t>
            </a:r>
          </a:p>
        </p:txBody>
      </p:sp>
    </p:spTree>
    <p:extLst>
      <p:ext uri="{BB962C8B-B14F-4D97-AF65-F5344CB8AC3E}">
        <p14:creationId xmlns:p14="http://schemas.microsoft.com/office/powerpoint/2010/main" val="134649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Closed Form Solution for 2-Level Matting</a:t>
            </a:r>
            <a:endParaRPr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5313" y="2302911"/>
            <a:ext cx="8120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Final Formulation:</a:t>
            </a: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81" y="2960136"/>
            <a:ext cx="4575910" cy="5244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47604" y="2560434"/>
            <a:ext cx="980847" cy="1323833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244454" y="2960136"/>
            <a:ext cx="2115403" cy="524430"/>
          </a:xfrm>
          <a:prstGeom prst="rect">
            <a:avLst/>
          </a:prstGeom>
          <a:solidFill>
            <a:schemeClr val="accent2">
              <a:lumMod val="20000"/>
              <a:lumOff val="80000"/>
              <a:alpha val="4705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7" idx="1"/>
            <a:endCxn id="2" idx="3"/>
          </p:cNvCxnSpPr>
          <p:nvPr/>
        </p:nvCxnSpPr>
        <p:spPr>
          <a:xfrm flipH="1">
            <a:off x="6455391" y="3222351"/>
            <a:ext cx="49221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0541" y="4103449"/>
            <a:ext cx="5349882" cy="1273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This is a Quadratic Programming problem with only equality constraints.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It can be converted to Linear Programming problem and solved.</a:t>
            </a:r>
          </a:p>
        </p:txBody>
      </p:sp>
    </p:spTree>
    <p:extLst>
      <p:ext uri="{BB962C8B-B14F-4D97-AF65-F5344CB8AC3E}">
        <p14:creationId xmlns:p14="http://schemas.microsoft.com/office/powerpoint/2010/main" val="358592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Matting Results</a:t>
            </a:r>
            <a:endParaRPr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846161" y="2770496"/>
            <a:ext cx="660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an image, scribble input and various level outputs predicted</a:t>
            </a:r>
          </a:p>
        </p:txBody>
      </p:sp>
    </p:spTree>
    <p:extLst>
      <p:ext uri="{BB962C8B-B14F-4D97-AF65-F5344CB8AC3E}">
        <p14:creationId xmlns:p14="http://schemas.microsoft.com/office/powerpoint/2010/main" val="2547835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320722" y="1202686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Blurring</a:t>
            </a:r>
            <a:endParaRPr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514902" y="3851941"/>
            <a:ext cx="6605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blur images(if possible) and Final stacked image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313" y="2204148"/>
            <a:ext cx="8120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We blur each level with increasing blurring kernel as the depth increases and then stack them together </a:t>
            </a:r>
          </a:p>
        </p:txBody>
      </p:sp>
    </p:spTree>
    <p:extLst>
      <p:ext uri="{BB962C8B-B14F-4D97-AF65-F5344CB8AC3E}">
        <p14:creationId xmlns:p14="http://schemas.microsoft.com/office/powerpoint/2010/main" val="3332267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427</Words>
  <Application>Microsoft Office PowerPoint</Application>
  <PresentationFormat>On-screen Show (4:3)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Georgia</vt:lpstr>
      <vt:lpstr>Office Theme</vt:lpstr>
      <vt:lpstr>Simulating Bokeh effect in portrait photograph using Image Matting  </vt:lpstr>
      <vt:lpstr>Problem Statement</vt:lpstr>
      <vt:lpstr>Approach: </vt:lpstr>
      <vt:lpstr>Closed Form Solution for 2-Level Matting</vt:lpstr>
      <vt:lpstr>Closed Form Solution for 2-Level Matting</vt:lpstr>
      <vt:lpstr>Closed Form Solution for 2-Level Matting</vt:lpstr>
      <vt:lpstr>Closed Form Solution for 2-Level Matting</vt:lpstr>
      <vt:lpstr>Matting Results</vt:lpstr>
      <vt:lpstr>Blurring</vt:lpstr>
      <vt:lpstr>Bokeh Results</vt:lpstr>
      <vt:lpstr>Bokeh Results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Bokeh effect in portrait photograph using Image Matting  </dc:title>
  <cp:lastModifiedBy>Amiya Ranjan Panda</cp:lastModifiedBy>
  <cp:revision>13</cp:revision>
  <dcterms:modified xsi:type="dcterms:W3CDTF">2019-04-26T18:14:21Z</dcterms:modified>
</cp:coreProperties>
</file>